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60" r:id="rId3"/>
    <p:sldId id="284" r:id="rId4"/>
    <p:sldId id="276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9" r:id="rId19"/>
    <p:sldId id="280" r:id="rId20"/>
    <p:sldId id="281" r:id="rId21"/>
    <p:sldId id="282" r:id="rId22"/>
    <p:sldId id="278" r:id="rId23"/>
    <p:sldId id="283" r:id="rId24"/>
    <p:sldId id="285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6" autoAdjust="0"/>
    <p:restoredTop sz="94660"/>
  </p:normalViewPr>
  <p:slideViewPr>
    <p:cSldViewPr snapToGrid="0">
      <p:cViewPr>
        <p:scale>
          <a:sx n="60" d="100"/>
          <a:sy n="60" d="100"/>
        </p:scale>
        <p:origin x="-126" y="2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066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8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57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856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71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852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76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47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638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686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79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75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2201" y="685800"/>
            <a:ext cx="11214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Robert Frost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201" y="1831730"/>
            <a:ext cx="11214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spc="800" dirty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SPAN OF LIFE</a:t>
            </a:r>
          </a:p>
        </p:txBody>
      </p:sp>
    </p:spTree>
    <p:extLst>
      <p:ext uri="{BB962C8B-B14F-4D97-AF65-F5344CB8AC3E}">
        <p14:creationId xmlns:p14="http://schemas.microsoft.com/office/powerpoint/2010/main" val="358158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The 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s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ackward without getting up.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1   2   3   4     5     6</a:t>
            </a:r>
          </a:p>
        </p:txBody>
      </p:sp>
    </p:spTree>
    <p:extLst>
      <p:ext uri="{BB962C8B-B14F-4D97-AF65-F5344CB8AC3E}">
        <p14:creationId xmlns:p14="http://schemas.microsoft.com/office/powerpoint/2010/main" val="103978321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The 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s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ward without getting up.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1   2   3   4     5     6    7</a:t>
            </a:r>
          </a:p>
        </p:txBody>
      </p:sp>
    </p:spTree>
    <p:extLst>
      <p:ext uri="{BB962C8B-B14F-4D97-AF65-F5344CB8AC3E}">
        <p14:creationId xmlns:p14="http://schemas.microsoft.com/office/powerpoint/2010/main" val="93654712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The 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s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war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without getting up.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1   2   3   4     5     6    7        8</a:t>
            </a:r>
          </a:p>
        </p:txBody>
      </p:sp>
    </p:spTree>
    <p:extLst>
      <p:ext uri="{BB962C8B-B14F-4D97-AF65-F5344CB8AC3E}">
        <p14:creationId xmlns:p14="http://schemas.microsoft.com/office/powerpoint/2010/main" val="61209843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The 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s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war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withou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getting up.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1   2   3   4     5     6    7        8                9</a:t>
            </a:r>
          </a:p>
        </p:txBody>
      </p:sp>
    </p:spTree>
    <p:extLst>
      <p:ext uri="{BB962C8B-B14F-4D97-AF65-F5344CB8AC3E}">
        <p14:creationId xmlns:p14="http://schemas.microsoft.com/office/powerpoint/2010/main" val="271906612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The 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s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war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withou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etting up.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1   2   3   4     5     6    7        8                9  10</a:t>
            </a:r>
          </a:p>
        </p:txBody>
      </p:sp>
    </p:spTree>
    <p:extLst>
      <p:ext uri="{BB962C8B-B14F-4D97-AF65-F5344CB8AC3E}">
        <p14:creationId xmlns:p14="http://schemas.microsoft.com/office/powerpoint/2010/main" val="3343942034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The 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s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war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withou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ing up.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1   2   3   4     5     6    7        8                9  10   11</a:t>
            </a:r>
          </a:p>
        </p:txBody>
      </p:sp>
    </p:spTree>
    <p:extLst>
      <p:ext uri="{BB962C8B-B14F-4D97-AF65-F5344CB8AC3E}">
        <p14:creationId xmlns:p14="http://schemas.microsoft.com/office/powerpoint/2010/main" val="3459852490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The 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s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war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withou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up.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1   2   3   4     5     6    7        8                9  10   11     12</a:t>
            </a:r>
          </a:p>
        </p:txBody>
      </p:sp>
    </p:spTree>
    <p:extLst>
      <p:ext uri="{BB962C8B-B14F-4D97-AF65-F5344CB8AC3E}">
        <p14:creationId xmlns:p14="http://schemas.microsoft.com/office/powerpoint/2010/main" val="27892636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The 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s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war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withou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u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1   2   3   4     5     6    7        8                9  10   11     12    13</a:t>
            </a:r>
          </a:p>
        </p:txBody>
      </p:sp>
    </p:spTree>
    <p:extLst>
      <p:ext uri="{BB962C8B-B14F-4D97-AF65-F5344CB8AC3E}">
        <p14:creationId xmlns:p14="http://schemas.microsoft.com/office/powerpoint/2010/main" val="841295111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1100" y="1174671"/>
            <a:ext cx="11736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I </a:t>
            </a:r>
            <a:r>
              <a:rPr lang="en-US" sz="4000" spc="300" dirty="0">
                <a:solidFill>
                  <a:srgbClr val="FF0000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c</a:t>
            </a:r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an remember when he was a pup.</a:t>
            </a:r>
          </a:p>
        </p:txBody>
      </p:sp>
    </p:spTree>
    <p:extLst>
      <p:ext uri="{BB962C8B-B14F-4D97-AF65-F5344CB8AC3E}">
        <p14:creationId xmlns:p14="http://schemas.microsoft.com/office/powerpoint/2010/main" val="384233376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						  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1100" y="1174671"/>
            <a:ext cx="11736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I </a:t>
            </a:r>
            <a:r>
              <a:rPr lang="en-US" sz="4000" spc="300" dirty="0">
                <a:solidFill>
                  <a:srgbClr val="FF0000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c</a:t>
            </a:r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an remem</a:t>
            </a:r>
            <a:r>
              <a:rPr lang="en-US" sz="4000" spc="300" dirty="0">
                <a:solidFill>
                  <a:srgbClr val="FF0000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b</a:t>
            </a:r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er when he was a pup.</a:t>
            </a:r>
          </a:p>
        </p:txBody>
      </p:sp>
    </p:spTree>
    <p:extLst>
      <p:ext uri="{BB962C8B-B14F-4D97-AF65-F5344CB8AC3E}">
        <p14:creationId xmlns:p14="http://schemas.microsoft.com/office/powerpoint/2010/main" val="3361977953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3"/>
            <a:ext cx="11736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ambria" panose="02040503050406030204" pitchFamily="18" charset="0"/>
                <a:cs typeface="Consolas" panose="020B0609020204030204" pitchFamily="49" charset="0"/>
              </a:rPr>
              <a:t>The old dog barks backward without getting up.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1039" y="2627993"/>
            <a:ext cx="11736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ambria" panose="02040503050406030204" pitchFamily="18" charset="0"/>
                <a:cs typeface="Consolas" panose="020B0609020204030204" pitchFamily="49" charset="0"/>
              </a:rPr>
              <a:t>I can remember when he was a pup.</a:t>
            </a:r>
          </a:p>
        </p:txBody>
      </p:sp>
    </p:spTree>
    <p:extLst>
      <p:ext uri="{BB962C8B-B14F-4D97-AF65-F5344CB8AC3E}">
        <p14:creationId xmlns:p14="http://schemas.microsoft.com/office/powerpoint/2010/main" val="821695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						   2									    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1100" y="1174671"/>
            <a:ext cx="11736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I </a:t>
            </a:r>
            <a:r>
              <a:rPr lang="en-US" sz="4000" spc="300" dirty="0">
                <a:solidFill>
                  <a:srgbClr val="FF0000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c</a:t>
            </a:r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an remem</a:t>
            </a:r>
            <a:r>
              <a:rPr lang="en-US" sz="4000" spc="300" dirty="0">
                <a:solidFill>
                  <a:srgbClr val="FF0000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b</a:t>
            </a:r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er when he was a </a:t>
            </a:r>
            <a:r>
              <a:rPr lang="en-US" sz="4000" spc="300" dirty="0">
                <a:solidFill>
                  <a:srgbClr val="FF0000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p</a:t>
            </a:r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up.</a:t>
            </a:r>
          </a:p>
        </p:txBody>
      </p:sp>
    </p:spTree>
    <p:extLst>
      <p:ext uri="{BB962C8B-B14F-4D97-AF65-F5344CB8AC3E}">
        <p14:creationId xmlns:p14="http://schemas.microsoft.com/office/powerpoint/2010/main" val="399884904"/>
      </p:ext>
    </p:extLst>
  </p:cSld>
  <p:clrMapOvr>
    <a:masterClrMapping/>
  </p:clrMapOvr>
  <p:transition spd="slow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						   2									    3	  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1100" y="1174671"/>
            <a:ext cx="11736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I </a:t>
            </a:r>
            <a:r>
              <a:rPr lang="en-US" sz="4000" spc="300" dirty="0">
                <a:solidFill>
                  <a:srgbClr val="FF0000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c</a:t>
            </a:r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an remem</a:t>
            </a:r>
            <a:r>
              <a:rPr lang="en-US" sz="4000" spc="300" dirty="0">
                <a:solidFill>
                  <a:srgbClr val="FF0000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b</a:t>
            </a:r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er when he was a </a:t>
            </a:r>
            <a:r>
              <a:rPr lang="en-US" sz="4000" spc="300" dirty="0">
                <a:solidFill>
                  <a:srgbClr val="FF0000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p</a:t>
            </a:r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u</a:t>
            </a:r>
            <a:r>
              <a:rPr lang="en-US" sz="4000" spc="300" dirty="0">
                <a:solidFill>
                  <a:srgbClr val="FF0000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p</a:t>
            </a:r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39778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2201" y="1831730"/>
            <a:ext cx="112141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spc="200" dirty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What is Frost doing?</a:t>
            </a:r>
          </a:p>
          <a:p>
            <a:pPr algn="ctr"/>
            <a:r>
              <a:rPr lang="en-US" sz="6400" spc="200" dirty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(‘formal’ analysis)</a:t>
            </a:r>
          </a:p>
        </p:txBody>
      </p:sp>
    </p:spTree>
    <p:extLst>
      <p:ext uri="{BB962C8B-B14F-4D97-AF65-F5344CB8AC3E}">
        <p14:creationId xmlns:p14="http://schemas.microsoft.com/office/powerpoint/2010/main" val="4176381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reveal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2201" y="685800"/>
            <a:ext cx="11214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Robert Frost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201" y="1831730"/>
            <a:ext cx="11214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spc="800" dirty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SPAN OF LIFE</a:t>
            </a:r>
          </a:p>
        </p:txBody>
      </p:sp>
    </p:spTree>
    <p:extLst>
      <p:ext uri="{BB962C8B-B14F-4D97-AF65-F5344CB8AC3E}">
        <p14:creationId xmlns:p14="http://schemas.microsoft.com/office/powerpoint/2010/main" val="296005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reveal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992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"/>
          <p:cNvSpPr txBox="1">
            <a:spLocks/>
          </p:cNvSpPr>
          <p:nvPr/>
        </p:nvSpPr>
        <p:spPr>
          <a:xfrm>
            <a:off x="3545896" y="2378453"/>
            <a:ext cx="7315200" cy="1526395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sz="2800"/>
              <a:t>The old dog barks backward without getting up.</a:t>
            </a:r>
            <a:endParaRPr lang="en-US" sz="2800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4427257" y="1956631"/>
            <a:ext cx="402286" cy="494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sz="2800" b="1" dirty="0"/>
              <a:t>/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8555121" y="1956631"/>
            <a:ext cx="402286" cy="494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sz="2800" b="1" dirty="0"/>
              <a:t>/</a:t>
            </a: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10269409" y="1956631"/>
            <a:ext cx="402286" cy="494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sz="2800" b="1" dirty="0"/>
              <a:t>/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940330" y="201939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͝</a:t>
            </a:r>
            <a:endParaRPr lang="en-US" sz="1050" dirty="0">
              <a:latin typeface="MS Shell Dlg 2" panose="020B060403050404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758366" y="201939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͝</a:t>
            </a:r>
            <a:endParaRPr lang="en-US" sz="1050" dirty="0">
              <a:latin typeface="MS Shell Dlg 2" panose="020B060403050404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720557" y="201939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͝</a:t>
            </a:r>
            <a:endParaRPr lang="en-US" sz="1050" dirty="0">
              <a:latin typeface="MS Shell Dlg 2" panose="020B060403050404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38525" y="201939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͝</a:t>
            </a:r>
            <a:endParaRPr lang="en-US" sz="1050" dirty="0">
              <a:latin typeface="MS Shell Dlg 2" panose="020B060403050404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178251" y="201939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͝</a:t>
            </a:r>
            <a:endParaRPr lang="en-US" sz="1050" dirty="0">
              <a:latin typeface="MS Shell Dlg 2" panose="020B0604030504040204" pitchFamily="34" charset="0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5090466" y="1956631"/>
            <a:ext cx="402286" cy="494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sz="2800" b="1" dirty="0"/>
              <a:t>/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5732072" y="1956631"/>
            <a:ext cx="402286" cy="494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sz="2800" b="1" dirty="0"/>
              <a:t>/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6528806" y="1956631"/>
            <a:ext cx="402286" cy="494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sz="2800" b="1" dirty="0"/>
              <a:t>/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3545896" y="3563472"/>
            <a:ext cx="7315200" cy="1526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sz="2800" dirty="0"/>
              <a:t>I can remember when he was a pup.</a:t>
            </a: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3590949" y="3516683"/>
            <a:ext cx="402286" cy="494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sz="2800" b="1" dirty="0"/>
              <a:t>/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642466" y="364221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͝</a:t>
            </a:r>
            <a:endParaRPr lang="en-US" sz="1050" dirty="0">
              <a:latin typeface="MS Shell Dlg 2" panose="020B060403050404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022625" y="364221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͝</a:t>
            </a:r>
            <a:endParaRPr lang="en-US" sz="1050" dirty="0">
              <a:latin typeface="MS Shell Dlg 2" panose="020B0604030504040204" pitchFamily="34" charset="0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5163944" y="3516683"/>
            <a:ext cx="402286" cy="494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sz="2800" b="1" dirty="0"/>
              <a:t>/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215461" y="364221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͝</a:t>
            </a:r>
            <a:endParaRPr lang="en-US" sz="1050" dirty="0">
              <a:latin typeface="MS Shell Dlg 2" panose="020B060403050404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595620" y="364221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͝</a:t>
            </a:r>
            <a:endParaRPr lang="en-US" sz="1050" dirty="0">
              <a:latin typeface="MS Shell Dlg 2" panose="020B0604030504040204" pitchFamily="34" charset="0"/>
            </a:endParaRPr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6934480" y="3516683"/>
            <a:ext cx="402286" cy="494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sz="2800" b="1" dirty="0"/>
              <a:t>/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933752" y="364221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͝</a:t>
            </a:r>
            <a:endParaRPr lang="en-US" sz="1050" dirty="0">
              <a:latin typeface="MS Shell Dlg 2" panose="020B060403050404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549038" y="364221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͝</a:t>
            </a:r>
            <a:endParaRPr lang="en-US" sz="1050" dirty="0">
              <a:latin typeface="MS Shell Dlg 2" panose="020B0604030504040204" pitchFamily="34" charset="0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8353978" y="3516683"/>
            <a:ext cx="402286" cy="494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sz="2800" b="1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0126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1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9770"/>
            <a:ext cx="4937760" cy="736282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latin typeface="Cambria" panose="02040503050406030204" pitchFamily="18" charset="0"/>
              </a:rPr>
              <a:t>STOPS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1938130"/>
            <a:ext cx="4856259" cy="4022404"/>
          </a:xfrm>
        </p:spPr>
        <p:txBody>
          <a:bodyPr>
            <a:normAutofit/>
          </a:bodyPr>
          <a:lstStyle/>
          <a:p>
            <a:pPr marL="109728" lvl="1" indent="0">
              <a:lnSpc>
                <a:spcPct val="100000"/>
              </a:lnSpc>
              <a:buNone/>
              <a:tabLst>
                <a:tab pos="1371600" algn="ctr"/>
                <a:tab pos="3657600" algn="ctr"/>
              </a:tabLst>
            </a:pPr>
            <a:r>
              <a:rPr lang="en-US" sz="1600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	Voiceless</a:t>
            </a:r>
            <a:r>
              <a:rPr lang="en-US" sz="1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1600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Voiced</a:t>
            </a:r>
          </a:p>
          <a:p>
            <a:pPr marL="0" algn="ctr">
              <a:lnSpc>
                <a:spcPct val="100000"/>
              </a:lnSpc>
              <a:spcAft>
                <a:spcPts val="0"/>
              </a:spcAft>
              <a:tabLst>
                <a:tab pos="1371600" algn="ctr"/>
                <a:tab pos="3657600" algn="ctr"/>
              </a:tabLst>
            </a:pPr>
            <a:r>
              <a:rPr lang="en-US" sz="16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Bilabial</a:t>
            </a:r>
          </a:p>
          <a:p>
            <a:pPr marL="109728" lvl="1" indent="0">
              <a:lnSpc>
                <a:spcPct val="100000"/>
              </a:lnSpc>
              <a:spcAft>
                <a:spcPts val="900"/>
              </a:spcAft>
              <a:buNone/>
              <a:tabLst>
                <a:tab pos="1371600" algn="ctr"/>
                <a:tab pos="3657600" algn="ctr"/>
              </a:tabLst>
            </a:pPr>
            <a:r>
              <a:rPr lang="en-US" sz="2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	</a:t>
            </a:r>
            <a:r>
              <a:rPr lang="en-US" sz="2400" dirty="0"/>
              <a:t>/p/  </a:t>
            </a: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ark	</a:t>
            </a:r>
            <a:r>
              <a:rPr lang="en-US" sz="2400" dirty="0"/>
              <a:t>/b/  </a:t>
            </a: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ark</a:t>
            </a:r>
          </a:p>
          <a:p>
            <a:pPr marL="0" algn="ctr">
              <a:lnSpc>
                <a:spcPct val="100000"/>
              </a:lnSpc>
              <a:spcAft>
                <a:spcPts val="0"/>
              </a:spcAft>
              <a:tabLst>
                <a:tab pos="1371600" algn="ctr"/>
                <a:tab pos="3429000" algn="ctr"/>
              </a:tabLst>
            </a:pPr>
            <a:r>
              <a:rPr lang="en-US" sz="16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alveolar</a:t>
            </a:r>
          </a:p>
          <a:p>
            <a:pPr marL="0" lvl="2" indent="0">
              <a:lnSpc>
                <a:spcPct val="100000"/>
              </a:lnSpc>
              <a:spcBef>
                <a:spcPts val="1200"/>
              </a:spcBef>
              <a:spcAft>
                <a:spcPts val="900"/>
              </a:spcAft>
              <a:buSzPct val="100000"/>
              <a:buNone/>
              <a:tabLst>
                <a:tab pos="1371600" algn="ctr"/>
                <a:tab pos="3429000" algn="ctr"/>
              </a:tabLst>
            </a:pPr>
            <a:r>
              <a:rPr lang="en-US" sz="3000" dirty="0"/>
              <a:t>	/t/  </a:t>
            </a:r>
            <a:r>
              <a:rPr lang="en-US" sz="3000" b="1" u="sng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o	</a:t>
            </a:r>
            <a:r>
              <a:rPr lang="en-US" sz="3000" dirty="0"/>
              <a:t>/d/  </a:t>
            </a:r>
            <a:r>
              <a:rPr lang="en-US" sz="3000" b="1" u="sng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o</a:t>
            </a:r>
          </a:p>
          <a:p>
            <a:pPr marL="0" algn="ctr">
              <a:lnSpc>
                <a:spcPct val="100000"/>
              </a:lnSpc>
              <a:spcAft>
                <a:spcPts val="0"/>
              </a:spcAft>
              <a:tabLst>
                <a:tab pos="1371600" algn="ctr"/>
                <a:tab pos="3429000" algn="ctr"/>
              </a:tabLst>
            </a:pPr>
            <a:r>
              <a:rPr lang="en-US" sz="16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velar</a:t>
            </a:r>
          </a:p>
          <a:p>
            <a:pPr marL="0" lvl="1" indent="0">
              <a:lnSpc>
                <a:spcPct val="100000"/>
              </a:lnSpc>
              <a:spcAft>
                <a:spcPts val="0"/>
              </a:spcAft>
              <a:buNone/>
              <a:tabLst>
                <a:tab pos="1371600" algn="ctr"/>
                <a:tab pos="3429000" algn="ctr"/>
              </a:tabLst>
            </a:pPr>
            <a:r>
              <a:rPr lang="en-US" sz="3200" dirty="0"/>
              <a:t>	/k/  </a:t>
            </a:r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ut	</a:t>
            </a:r>
            <a:r>
              <a:rPr lang="en-US" sz="3200" dirty="0"/>
              <a:t>/g/  </a:t>
            </a:r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ut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109770"/>
            <a:ext cx="4937760" cy="736282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latin typeface="Cambria" panose="02040503050406030204" pitchFamily="18" charset="0"/>
              </a:rPr>
              <a:t>“FLUIDS”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1938130"/>
            <a:ext cx="5192202" cy="4022404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tabLst>
                <a:tab pos="1371600" algn="ctr"/>
                <a:tab pos="4114800" algn="ctr"/>
              </a:tabLst>
            </a:pP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Liquid</a:t>
            </a:r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tabLst>
                <a:tab pos="1371600" algn="ctr"/>
                <a:tab pos="4114800" algn="ctr"/>
              </a:tabLst>
            </a:pPr>
            <a:r>
              <a:rPr lang="en-US" sz="16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	alveolar	palatial</a:t>
            </a:r>
          </a:p>
          <a:p>
            <a:pPr marL="201168" lvl="1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tabLst>
                <a:tab pos="1371600" algn="ctr"/>
                <a:tab pos="4114800" algn="ctr"/>
              </a:tabLst>
            </a:pPr>
            <a:r>
              <a:rPr lang="en-US" dirty="0"/>
              <a:t>	</a:t>
            </a:r>
            <a:r>
              <a:rPr lang="en-US" sz="3400" dirty="0"/>
              <a:t>/l/  </a:t>
            </a:r>
            <a:r>
              <a:rPr lang="en-US" sz="3400" b="1" u="sng" dirty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en-US" sz="3400" dirty="0">
                <a:solidFill>
                  <a:schemeClr val="accent1">
                    <a:lumMod val="75000"/>
                  </a:schemeClr>
                </a:solidFill>
              </a:rPr>
              <a:t>oad</a:t>
            </a:r>
            <a:r>
              <a:rPr lang="en-US" sz="3400" dirty="0"/>
              <a:t>	/r/  </a:t>
            </a:r>
            <a:r>
              <a:rPr lang="en-US" sz="3400" b="1" u="sng" dirty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sz="3400" dirty="0">
                <a:solidFill>
                  <a:schemeClr val="accent1">
                    <a:lumMod val="75000"/>
                  </a:schemeClr>
                </a:solidFill>
              </a:rPr>
              <a:t>oad</a:t>
            </a:r>
          </a:p>
          <a:p>
            <a:pPr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tabLst>
                <a:tab pos="1371600" algn="ctr"/>
                <a:tab pos="4114800" algn="ctr"/>
              </a:tabLst>
            </a:pP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Glides</a:t>
            </a:r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tabLst>
                <a:tab pos="1371600" algn="ctr"/>
                <a:tab pos="4114800" algn="ctr"/>
              </a:tabLst>
            </a:pPr>
            <a:r>
              <a:rPr lang="en-US" sz="16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	bilabial	palatal</a:t>
            </a:r>
          </a:p>
          <a:p>
            <a:pPr marL="201168" lvl="1" indent="0">
              <a:lnSpc>
                <a:spcPct val="100000"/>
              </a:lnSpc>
              <a:spcBef>
                <a:spcPts val="600"/>
              </a:spcBef>
              <a:buNone/>
              <a:tabLst>
                <a:tab pos="1371600" algn="ctr"/>
                <a:tab pos="4114800" algn="ctr"/>
              </a:tabLst>
            </a:pPr>
            <a:r>
              <a:rPr lang="en-US" sz="3400" dirty="0"/>
              <a:t>	/w/  </a:t>
            </a:r>
            <a:r>
              <a:rPr lang="en-US" sz="3400" b="1" u="sng" dirty="0">
                <a:solidFill>
                  <a:schemeClr val="accent1">
                    <a:lumMod val="75000"/>
                  </a:schemeClr>
                </a:solidFill>
              </a:rPr>
              <a:t>w</a:t>
            </a:r>
            <a:r>
              <a:rPr lang="en-US" sz="3400" dirty="0">
                <a:solidFill>
                  <a:schemeClr val="accent1">
                    <a:lumMod val="75000"/>
                  </a:schemeClr>
                </a:solidFill>
              </a:rPr>
              <a:t>oo</a:t>
            </a:r>
            <a:r>
              <a:rPr lang="en-US" sz="3400" dirty="0"/>
              <a:t>	/j/  </a:t>
            </a:r>
            <a:r>
              <a:rPr lang="en-US" sz="3400" b="1" u="sng" dirty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sz="3400" dirty="0">
                <a:solidFill>
                  <a:schemeClr val="accent1">
                    <a:lumMod val="75000"/>
                  </a:schemeClr>
                </a:solidFill>
              </a:rPr>
              <a:t>ou</a:t>
            </a:r>
          </a:p>
          <a:p>
            <a:pPr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tabLst>
                <a:tab pos="914400" algn="ctr"/>
                <a:tab pos="2743200" algn="ctr"/>
                <a:tab pos="4572000" algn="ctr"/>
              </a:tabLst>
            </a:pP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Nasal</a:t>
            </a:r>
          </a:p>
          <a:p>
            <a:pPr marL="201168" lvl="1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tabLst>
                <a:tab pos="1371600" algn="ctr"/>
                <a:tab pos="4114800" algn="ctr"/>
              </a:tabLst>
            </a:pPr>
            <a:r>
              <a:rPr lang="en-US" sz="16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	bilabial	alveolar</a:t>
            </a:r>
          </a:p>
          <a:p>
            <a:pPr marL="201168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1371600" algn="ctr"/>
                <a:tab pos="4114800" algn="ctr"/>
              </a:tabLst>
            </a:pPr>
            <a:r>
              <a:rPr lang="en-US" sz="3400" dirty="0"/>
              <a:t>	/m/ </a:t>
            </a:r>
            <a:r>
              <a:rPr lang="en-US" sz="3400" b="1" u="sng" dirty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sz="3400" dirty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sz="3400" dirty="0"/>
              <a:t>	/n/ </a:t>
            </a:r>
            <a:r>
              <a:rPr lang="en-US" sz="3400" b="1" u="sng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US" sz="3400" dirty="0">
                <a:solidFill>
                  <a:schemeClr val="accent1">
                    <a:lumMod val="75000"/>
                  </a:schemeClr>
                </a:solidFill>
              </a:rPr>
              <a:t>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7280" y="286603"/>
            <a:ext cx="1005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pc="200" dirty="0">
                <a:solidFill>
                  <a:srgbClr val="800000"/>
                </a:solidFill>
                <a:latin typeface="Cambria" panose="02040503050406030204" pitchFamily="18" charset="0"/>
              </a:rPr>
              <a:t>PHONETICS: ENGLISH SOUNDS</a:t>
            </a:r>
          </a:p>
        </p:txBody>
      </p:sp>
    </p:spTree>
    <p:extLst>
      <p:ext uri="{BB962C8B-B14F-4D97-AF65-F5344CB8AC3E}">
        <p14:creationId xmlns:p14="http://schemas.microsoft.com/office/powerpoint/2010/main" val="183566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The 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dog barks backward without getting up.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7788" y="284414"/>
            <a:ext cx="11736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Cambria" panose="02040503050406030204" pitchFamily="18" charset="0"/>
                <a:cs typeface="Consolas" panose="020B0609020204030204" pitchFamily="49" charset="0"/>
              </a:rPr>
              <a:t>Finding the stops:</a:t>
            </a:r>
          </a:p>
        </p:txBody>
      </p:sp>
    </p:spTree>
    <p:extLst>
      <p:ext uri="{BB962C8B-B14F-4D97-AF65-F5344CB8AC3E}">
        <p14:creationId xmlns:p14="http://schemas.microsoft.com/office/powerpoint/2010/main" val="677084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The 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og barks backward without getting up.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</a:t>
            </a:r>
          </a:p>
        </p:txBody>
      </p:sp>
    </p:spTree>
    <p:extLst>
      <p:ext uri="{BB962C8B-B14F-4D97-AF65-F5344CB8AC3E}">
        <p14:creationId xmlns:p14="http://schemas.microsoft.com/office/powerpoint/2010/main" val="114582599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The 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barks backward without getting up.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1   2   3</a:t>
            </a:r>
          </a:p>
        </p:txBody>
      </p:sp>
    </p:spTree>
    <p:extLst>
      <p:ext uri="{BB962C8B-B14F-4D97-AF65-F5344CB8AC3E}">
        <p14:creationId xmlns:p14="http://schemas.microsoft.com/office/powerpoint/2010/main" val="39571817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The 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arks backward without getting up.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1   2   3   4</a:t>
            </a:r>
          </a:p>
        </p:txBody>
      </p:sp>
    </p:spTree>
    <p:extLst>
      <p:ext uri="{BB962C8B-B14F-4D97-AF65-F5344CB8AC3E}">
        <p14:creationId xmlns:p14="http://schemas.microsoft.com/office/powerpoint/2010/main" val="118256082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The 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s backward without getting up.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1   2   3   4     5</a:t>
            </a:r>
          </a:p>
        </p:txBody>
      </p:sp>
    </p:spTree>
    <p:extLst>
      <p:ext uri="{BB962C8B-B14F-4D97-AF65-F5344CB8AC3E}">
        <p14:creationId xmlns:p14="http://schemas.microsoft.com/office/powerpoint/2010/main" val="394799646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213</TotalTime>
  <Words>355</Words>
  <Application>Microsoft Office PowerPoint</Application>
  <PresentationFormat>Widescreen</PresentationFormat>
  <Paragraphs>85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Calibri</vt:lpstr>
      <vt:lpstr>Calibri Light</vt:lpstr>
      <vt:lpstr>Cambria</vt:lpstr>
      <vt:lpstr>Consolas</vt:lpstr>
      <vt:lpstr>MS Shell Dlg 2</vt:lpstr>
      <vt:lpstr>Wingdings 2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Skip Nicholson</dc:creator>
  <cp:lastModifiedBy>Skip Nicholson</cp:lastModifiedBy>
  <cp:revision>30</cp:revision>
  <dcterms:created xsi:type="dcterms:W3CDTF">2014-04-05T17:23:51Z</dcterms:created>
  <dcterms:modified xsi:type="dcterms:W3CDTF">2016-10-08T03:13:51Z</dcterms:modified>
</cp:coreProperties>
</file>